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60" r:id="rId3"/>
    <p:sldMasterId id="2147483672" r:id="rId4"/>
  </p:sldMasterIdLst>
  <p:notesMasterIdLst>
    <p:notesMasterId r:id="rId9"/>
  </p:notesMasterIdLst>
  <p:sldIdLst>
    <p:sldId id="256" r:id="rId5"/>
    <p:sldId id="272" r:id="rId6"/>
    <p:sldId id="273" r:id="rId7"/>
    <p:sldId id="274" r:id="rId8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3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derica Moscarini" userId="87692ff9-bef4-4a94-ba4d-246666b42780" providerId="ADAL" clId="{72B2DAF4-166F-47C4-AC84-A5963D87ED25}"/>
    <pc:docChg chg="modSld">
      <pc:chgData name="Federica Moscarini" userId="87692ff9-bef4-4a94-ba4d-246666b42780" providerId="ADAL" clId="{72B2DAF4-166F-47C4-AC84-A5963D87ED25}" dt="2024-12-10T09:37:16.059" v="9" actId="20577"/>
      <pc:docMkLst>
        <pc:docMk/>
      </pc:docMkLst>
      <pc:sldChg chg="modSp mod">
        <pc:chgData name="Federica Moscarini" userId="87692ff9-bef4-4a94-ba4d-246666b42780" providerId="ADAL" clId="{72B2DAF4-166F-47C4-AC84-A5963D87ED25}" dt="2024-12-10T09:36:09.683" v="2" actId="20577"/>
        <pc:sldMkLst>
          <pc:docMk/>
          <pc:sldMk cId="78051920" sldId="261"/>
        </pc:sldMkLst>
        <pc:spChg chg="mod">
          <ac:chgData name="Federica Moscarini" userId="87692ff9-bef4-4a94-ba4d-246666b42780" providerId="ADAL" clId="{72B2DAF4-166F-47C4-AC84-A5963D87ED25}" dt="2024-12-10T09:36:09.683" v="2" actId="20577"/>
          <ac:spMkLst>
            <pc:docMk/>
            <pc:sldMk cId="78051920" sldId="261"/>
            <ac:spMk id="12" creationId="{BD5717DA-B2EC-4932-88F4-3A7A3DD83A58}"/>
          </ac:spMkLst>
        </pc:spChg>
      </pc:sldChg>
      <pc:sldChg chg="modSp mod">
        <pc:chgData name="Federica Moscarini" userId="87692ff9-bef4-4a94-ba4d-246666b42780" providerId="ADAL" clId="{72B2DAF4-166F-47C4-AC84-A5963D87ED25}" dt="2024-12-10T09:36:17.838" v="4" actId="20577"/>
        <pc:sldMkLst>
          <pc:docMk/>
          <pc:sldMk cId="4222409994" sldId="262"/>
        </pc:sldMkLst>
        <pc:spChg chg="mod">
          <ac:chgData name="Federica Moscarini" userId="87692ff9-bef4-4a94-ba4d-246666b42780" providerId="ADAL" clId="{72B2DAF4-166F-47C4-AC84-A5963D87ED25}" dt="2024-12-10T09:36:17.838" v="4" actId="20577"/>
          <ac:spMkLst>
            <pc:docMk/>
            <pc:sldMk cId="4222409994" sldId="262"/>
            <ac:spMk id="7" creationId="{67C9224F-EC6D-408A-9823-7752CEA5EE12}"/>
          </ac:spMkLst>
        </pc:spChg>
      </pc:sldChg>
      <pc:sldChg chg="modSp mod">
        <pc:chgData name="Federica Moscarini" userId="87692ff9-bef4-4a94-ba4d-246666b42780" providerId="ADAL" clId="{72B2DAF4-166F-47C4-AC84-A5963D87ED25}" dt="2024-12-10T09:37:16.059" v="9" actId="20577"/>
        <pc:sldMkLst>
          <pc:docMk/>
          <pc:sldMk cId="1273919379" sldId="264"/>
        </pc:sldMkLst>
        <pc:spChg chg="mod">
          <ac:chgData name="Federica Moscarini" userId="87692ff9-bef4-4a94-ba4d-246666b42780" providerId="ADAL" clId="{72B2DAF4-166F-47C4-AC84-A5963D87ED25}" dt="2024-12-10T09:37:16.059" v="9" actId="20577"/>
          <ac:spMkLst>
            <pc:docMk/>
            <pc:sldMk cId="1273919379" sldId="264"/>
            <ac:spMk id="12" creationId="{BD5717DA-B2EC-4932-88F4-3A7A3DD83A58}"/>
          </ac:spMkLst>
        </pc:spChg>
      </pc:sldChg>
      <pc:sldChg chg="modSp mod">
        <pc:chgData name="Federica Moscarini" userId="87692ff9-bef4-4a94-ba4d-246666b42780" providerId="ADAL" clId="{72B2DAF4-166F-47C4-AC84-A5963D87ED25}" dt="2024-12-10T09:36:27.413" v="6" actId="20577"/>
        <pc:sldMkLst>
          <pc:docMk/>
          <pc:sldMk cId="1491515710" sldId="267"/>
        </pc:sldMkLst>
        <pc:spChg chg="mod">
          <ac:chgData name="Federica Moscarini" userId="87692ff9-bef4-4a94-ba4d-246666b42780" providerId="ADAL" clId="{72B2DAF4-166F-47C4-AC84-A5963D87ED25}" dt="2024-12-10T09:36:27.413" v="6" actId="20577"/>
          <ac:spMkLst>
            <pc:docMk/>
            <pc:sldMk cId="1491515710" sldId="267"/>
            <ac:spMk id="8" creationId="{67C9224F-EC6D-408A-9823-7752CEA5EE12}"/>
          </ac:spMkLst>
        </pc:spChg>
      </pc:sldChg>
      <pc:sldChg chg="modSp mod">
        <pc:chgData name="Federica Moscarini" userId="87692ff9-bef4-4a94-ba4d-246666b42780" providerId="ADAL" clId="{72B2DAF4-166F-47C4-AC84-A5963D87ED25}" dt="2024-12-10T09:37:08.179" v="8" actId="108"/>
        <pc:sldMkLst>
          <pc:docMk/>
          <pc:sldMk cId="404366189" sldId="271"/>
        </pc:sldMkLst>
        <pc:spChg chg="mod">
          <ac:chgData name="Federica Moscarini" userId="87692ff9-bef4-4a94-ba4d-246666b42780" providerId="ADAL" clId="{72B2DAF4-166F-47C4-AC84-A5963D87ED25}" dt="2024-12-10T09:37:08.179" v="8" actId="108"/>
          <ac:spMkLst>
            <pc:docMk/>
            <pc:sldMk cId="404366189" sldId="271"/>
            <ac:spMk id="1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CD848-3DE0-4481-A5FA-D72B5F442D05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9D0EE-00F3-42D2-8951-DBAE5941FA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2253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4B345-E9B1-4F1E-AB87-A2E6E3549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E32685-8416-4CA6-89A8-96A265C9A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69836-D72D-446F-B6F0-97F5BA1C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081B-F937-481C-89D4-222748411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9BE69-FB47-4D6A-B865-AE4C7A7F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61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5CC15-9D3F-4FFF-9B42-17DD1F293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C228C9-E528-41B6-974E-3CA79CBD2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75690-9DE0-4F2E-B0F0-279214E2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AF0A6-3B02-4F9F-B89D-E8C512588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178E-9229-4C48-B76B-AFD9E4D8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A65277-5E51-40F7-B6FC-3EBECD595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3FA294-B553-4207-A561-517725F85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10F41-79A7-4D7C-83A7-EBEFDDFF2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EA283-2607-458E-AC41-F6E38A230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C2D73-F524-46BA-AD5F-7479B6B3E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149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2BAA0-D639-4056-B404-72B9032B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23EDE-3D6C-4FE2-93D8-F677F2EEC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ED733-B245-4EB7-8335-1A8E5780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8EF68-CEF0-4B3E-A9E5-ACC83B54E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EA431-A62E-42E1-B7E5-3CFBCBA02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117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AC3F0-818D-4553-AA08-14A24982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3AB6F-04ED-44D3-8E10-6A4ECE61E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8B61C-C7C0-4DB8-973D-26A687C1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FD164-5C68-4529-9F95-5DD51F24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068D5-CA2E-45EE-A6E9-1BCF6387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900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0E9D7-066B-4830-97A4-EEA51D6F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A2E40-1DE2-472C-A3D0-19981DFF8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4FABC-EE58-475C-9C8C-F3A37DB2B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71DAE-3707-4217-BBCF-1C9DC283F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A0F03-D5EE-426D-85B0-0C479BE2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38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D225E-B1F8-4685-84AA-FD3AA92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93395-879F-415D-8FE8-DC45BEF93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F2D1C-6557-40E9-AD4C-F1992D735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DA208-FD41-4DC5-BC09-9D3AE546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6D309-E753-42BB-9888-52DAADEC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95D9D-52EC-4DE3-ACE3-A5C306B6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2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F562B-2764-4280-8A4D-9BCC54CE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DE873-99F1-47E1-AB0A-CDE57BB26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12234A-8E59-49BA-AB00-941DF60E5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02323F-DADF-4870-B188-5BB59B0C2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55B21C-C570-42F1-B41C-D0DE023EF7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4E2CBD-9DE7-4AE9-9138-C0AD2490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0B4D44-C3D2-48EA-BBCF-F95DE50D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4F5AC5-4E95-4F17-A42B-E462C6CD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26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F474D-A97D-4C3B-AF55-026BEC114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52F397-6D61-4F08-B5B8-D10F44427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D8A5D-158B-481B-B724-64B2349E0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74F16-7282-41BA-8C1A-49B4E831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4536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67031E-ACDB-4397-BEF1-9CE21CE36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BE8257-9E69-4DC0-87F6-5548661A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60DD1-D4CA-4A9B-84E9-5D0D2916B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972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F384-91B1-45F5-A924-330CFD7B2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47799-D451-4203-B12B-CD55F615B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C39E9-0244-48D2-9797-1799FE66D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67C90-045E-4937-B756-FD4BFB952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28C0F-FE77-47B1-874F-DEBB803A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5B9AF-3E3A-4D48-A6AC-93061DB97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738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282F3-2742-44D1-A3FC-A80AA5FA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D2229-93F9-4064-A5EE-EC10792B1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349EA-BACC-4CC3-A4F6-CAEBCB54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962D0-34E6-42F1-9B1E-1001C520D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EFF3C-70B2-4B5B-9131-F82546E3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553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BCD10-64C0-4183-ADD6-A6E8EA68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BDE3B-8E7E-4687-B688-AEFB2295A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FA74A-2D2B-4B19-9362-A3C9F4FA1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8291F2-6D8E-4090-886E-4B00BEBF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6F102-4351-4A8A-9EE4-D1CD9FD4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81972-588E-491D-8481-312D521F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762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5EF65-7038-4C1F-9087-2E6B1767A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578C2-5F8A-4BD2-B78A-57947DC68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02D24-D9CE-4D49-A988-EF251791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2FD5F-60B4-44FF-B656-372E1DBF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ED8EE-366B-4FBD-97A7-9A528B08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282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0FC8AB-89A9-4107-AB89-DD78B9A3B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F9343-2176-4032-BCF7-59A32631D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4F015-9069-4F02-936D-CAFCAD596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98B2D-7DDC-4520-BE3A-60DF82C2A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B9587-2DA2-426C-BC59-627D5591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282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61DE4-CC4A-465C-B4EC-8305C70A7B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690B0-4B30-46C2-AE7A-9A1EF1DEA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43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2AE31-36BD-4FA9-81B9-4CC7DA98A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1B335-3FD0-4BFD-A6A1-5C4F333F5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E26A3-107F-4741-8A1D-DE17C34FB1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E4350-51C1-4D17-ADB9-3542CA2A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6CDF9-E388-47CF-A01E-AB0C1807D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9904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C1E89-81E0-4601-A647-0787C16A5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1C997-5924-4BCF-BA36-AACE766AA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59C3D-1BC0-469B-B0DB-4120E4AB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857DE-03E3-4EFB-A330-03B4ECEE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85E98-FEBA-42AB-A08B-9A3B7E91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728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D69D0-C19D-4D7A-9E7B-2D3B3D127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0D313-897A-49ED-A2B6-7602B359F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662F0-0EEF-41DA-B7D8-10EB0028D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07A5E-BE0D-4BF1-A9D8-705446DDA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B2D42B-09C4-4B6E-9E52-6B4D910E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8E2D2-9B16-42D2-B55D-57B95CEC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29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47D35-1EDD-40A7-9577-16703F15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4B0A0-A982-4701-8EE4-88BD611BB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9E992-AD5A-4B67-9A24-04974A273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9EBBB1-2DDE-4589-A211-BF9B40B9C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BEAFEC-9406-4BA2-ABFE-5C94154F8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A17E78-D2C5-4BAC-AEF6-B49C15DE9D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7899C1-D0C0-4F13-BBD5-05AF11BCC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29E527-941C-4A7D-A586-3DFA9306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015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BA1DE-DB1E-4801-A514-2D8CFDA31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632D29-E0AB-4678-AF92-4B2E6B7A5B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B9AE7-D465-4A06-8288-B35B4826C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39D6B-14E5-40F6-8EEE-0BFBC0AE5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387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1CAD00-8B20-4EA4-A4F9-73A9FFBC3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B0A96-C3CC-4D42-AEA2-2ECB3740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F0FDE-6B1B-4ED9-A0F2-5CCD563F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69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0A7C-B963-47B1-8F17-A36A61B0A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88B51-FAE2-4901-8FEC-34569AE5C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EED4E-6EBD-4B1A-9CC5-18ED0DBB21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0ED83-E306-4967-AB47-0385E772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52320-709B-4627-AFD0-6CC6F640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521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A110-D404-4E59-B93D-BD85C0D3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6BB7C-C436-4D78-A5E5-23FDDAE87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F2DC1-A92E-4E2D-B366-8978611E2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83B48-6679-45EF-B8B7-46AA9A544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F8732-8EFB-4ACC-ABAD-82C0C0B89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18995-76A8-4FD3-B0CF-DF6BF0035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11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0F452-9E77-428A-B39A-9C818B31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003940-CFEC-4CAE-B935-0BE1B35C5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1E5BD-EB10-41D7-AFF4-0C46C09EF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AE077-C058-47E1-9BA7-E23CEB99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90F89-6B1B-4E2B-8B73-947FC8A7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AE822-8631-4CCE-9075-70363CA2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118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8C1EC-49D9-4D0D-8E7D-F2335A293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7E3CC2-B50A-4311-9FE3-FBE997FC8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5EE2-704D-4B57-8257-B7D5011C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F71A0-70BC-4209-AE16-CF8016A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32B72-BB82-42EB-8222-00F64015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9854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49C53B-A0AF-4ED9-89FE-111867F9C3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6CB87-0EAE-4BA8-9075-C91220DC8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E24D4-BBCB-486E-8B47-D47D4B0D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CD29A-7785-4A0D-94F2-E32B6116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1C2F-DBA5-4273-8405-0F49E7FD0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1144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FD26-5AF6-4C81-89C7-D9FE4F35E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2891A7-C845-4924-8533-D9752DA79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AFD45-7D23-4E8F-AE20-B1B5F24F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98DCE-9871-41DA-A5E8-0257DD03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6D7DE-B9DC-4FBD-99EA-002B7977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1866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E3CF-4F82-4AAD-84ED-2EB750A2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48670-C7F2-40DF-B16D-B5F900F62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12F14-6966-453E-B4AB-D7685FD3B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935F4-7029-4F00-9498-143DD0E2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DB486-98C5-4573-A6D7-71C356124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062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FC77-DE14-4AED-B771-4A71E4E03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4E640-8FC8-4E28-A203-FB656D8FA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F17D6-489B-484E-A9F1-D09422E10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73BD5-7744-4CA3-A7F6-B86E800F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4AF69-A3F3-47FE-A0D2-052DEB4D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321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730A7-B03E-4DD6-9603-CD5770CF0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AF7D-B3AC-4797-A3A6-F2B4D086E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DB80F-E1C3-4BED-90FD-627C5864C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67229-452F-46AF-8AC1-7C75F5F1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CD9AF-E3F1-4299-BA7D-C987C243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5E456-668A-4089-9149-7CCD892F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6707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AB157-60DE-4AEB-B59F-6511C8D96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84643-3C22-40E5-859A-91B709009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C9D7A-6BD9-4BE5-8654-A7B1875E9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085384-0EE0-4BCB-84E2-B9D235CF2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A00559-4F3A-4D98-B52E-F8A9ECFE3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EA145-80DF-4C66-A8BC-615C1CD2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8D333A-B50E-498D-979A-4A454D1E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8F5CD9-D7B5-45D8-9D69-4E22226E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9636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8E98B-69A5-4E19-9949-83F1B8B10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49071-077B-4042-B227-FDE6F731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B0C29-0237-485E-B9DD-47CBEF03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4568E-A830-474E-B9D1-256C924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9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0DCD5-B4B8-4A7A-949F-FCCC4884E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9C226-38BD-4C9C-A473-9D9788101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922AF-AB79-4FCF-B6DF-D4D55064A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CB887-CB76-43B1-98AE-51C6FFDE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8F967-87E4-4A3F-A9CA-E7AD97B6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B1407-CA8B-462D-9CC5-44005FA19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625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C89D8-E78D-425A-A38D-CDC5F9BA1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FF7163-E0E1-4109-8059-21BB3067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B9A38-7970-4DD2-9F15-E60A29DE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6879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7BBA-A044-4663-BB83-044C4A55A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9BF49-5A52-41AF-9FFF-C64CC480A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C8DCA-BBE5-45ED-8333-9EFF26D2F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93E95-5D8D-4D6D-BF09-FCF779BB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62CDC-650E-4FB3-B187-23C4937DA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31F74-25F7-4372-B1F6-FEA7C9B81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51089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7510-57AA-41E8-AD40-07FB65D42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30E4D-2BFE-466B-A618-15216CFB5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1AE165-B4EA-4BE6-8AEC-930EF72E9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EA673-408D-49FA-AE8C-02E7FFC4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D9A5D-6914-41BA-B64B-791A460F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DC5AF-EA7E-4AA1-956A-346C3278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6803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048D3-A529-44D2-B190-4B2F71AFC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23F80-2A7A-4847-838B-934A2C886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CA66-5F2A-4DDE-9D4A-FAE124DB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B4056-EF38-4A4A-860C-85DF10533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63B1F-6D05-4087-88A3-2EDB50D9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4880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B9938D-C4E9-440C-A938-AABE42A75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C68FD-EB9D-4385-8782-E67195BE7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039CA-2453-4EB1-B152-98E61A63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C236C-359C-4BFB-B90A-765D734AE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F0103-6B41-49EE-8131-A40E9968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06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D12CE-6A28-476C-82D8-7342E500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98506-62F5-4439-8268-37B30DF6F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6A6934-F72C-45CA-83F6-8A62FC445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928325-C6A9-4D39-9CAA-CC46E20E6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25B6AF-7021-41BB-B1C8-7549DBD26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DF588B-FD79-4ED8-846B-81F9373C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0A32F-D65E-41C7-AB41-64D901F7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2A1F34-7BE8-457C-916F-D0CEC91A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62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92ED1-1BC9-43B6-97F9-CAD0008E8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7C40E-E2DE-4223-9FD8-F7C26816AC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34953-019A-4A27-97E1-EAE695A0B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CBD81-CBA1-4740-8303-6D0114C5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32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918A8-109E-411A-ABD7-9E8A14B93A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76FB05-56C5-4038-9E21-46A7A6BA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EEA11-D365-4B32-9826-04A65AA6E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24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AA6FA-5337-403B-8CF3-40A3394A4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AE12B-C0EB-4E71-B0D7-E5B16354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BDBF9-509F-41CC-8BAE-B739544AB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EB104-49CC-4BE5-BC70-BA7B43D0A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CC788E-B14F-4E94-82D8-D5C2754E5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B7702-1868-4160-AB8A-84895B15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08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7345A-B7C9-486E-B036-2391F235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D20B8-77E6-4692-BBD1-426786A27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8E5E2-1086-41DF-BFCD-AA4559813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D3BC9-BBA2-4FFF-A833-AC16B6C7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D69D5-718F-48A6-A48D-F734F2A7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83F95-5AB7-40C2-B7A3-1DADD478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41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graphic design, graphics&#10;&#10;Description automatically generated">
            <a:extLst>
              <a:ext uri="{FF2B5EF4-FFF2-40B4-BE49-F238E27FC236}">
                <a16:creationId xmlns:a16="http://schemas.microsoft.com/office/drawing/2014/main" id="{70FDE585-9531-4B58-95A9-3FE1ABDE89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t="5147" r="549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9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C33C1B-8F5E-4C39-B304-11BAA54A8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3A309-5662-44F9-91DF-785855A4A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12E94-3042-4B2F-AAD3-3ACB5736B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86D34-7D96-448A-A763-7FE4E3281B24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ED4E8-1806-47A3-8C01-1439A0579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D9440-BD48-4C18-84EE-518A1B8F7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Picture 6" descr="A picture containing text, sky, screenshot&#10;&#10;Description automatically generated">
            <a:extLst>
              <a:ext uri="{FF2B5EF4-FFF2-40B4-BE49-F238E27FC236}">
                <a16:creationId xmlns:a16="http://schemas.microsoft.com/office/drawing/2014/main" id="{B502555E-F45A-452E-8B51-9C8E7683C7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860" r="53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0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3">
            <a:extLst>
              <a:ext uri="{FF2B5EF4-FFF2-40B4-BE49-F238E27FC236}">
                <a16:creationId xmlns:a16="http://schemas.microsoft.com/office/drawing/2014/main" id="{44DD9668-F317-4145-88F8-C0FCA9A49E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64" b="24773"/>
          <a:stretch/>
        </p:blipFill>
        <p:spPr bwMode="auto">
          <a:xfrm>
            <a:off x="0" y="5881357"/>
            <a:ext cx="12192000" cy="9766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magine 1">
            <a:extLst>
              <a:ext uri="{FF2B5EF4-FFF2-40B4-BE49-F238E27FC236}">
                <a16:creationId xmlns:a16="http://schemas.microsoft.com/office/drawing/2014/main" id="{BD81BE5F-8FBF-4DFE-96AE-548ED356D52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53422" y="6171665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10487-2DA8-4A20-A007-9082737EC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1EC9E-C692-49D8-84CB-E6BE42776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0FC1D-4818-44C0-911F-EA3D2BAD6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20895-0ECE-447F-8525-A2B684E82BD1}" type="datetimeFigureOut">
              <a:rPr lang="it-IT" smtClean="0"/>
              <a:t>12/12/2025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5E505-080B-48E3-85ED-9E597933A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4255B-934C-4B24-908F-8ECEB8215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DBCC30AC-D98B-48B3-A984-E041877CEB0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626100" y="6286472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9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634569-5BE5-4C7A-BA36-5C342ABBEC8A}"/>
              </a:ext>
            </a:extLst>
          </p:cNvPr>
          <p:cNvSpPr txBox="1"/>
          <p:nvPr/>
        </p:nvSpPr>
        <p:spPr>
          <a:xfrm>
            <a:off x="1451854" y="2325304"/>
            <a:ext cx="988476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PR FSE+ 2021-2027 – </a:t>
            </a:r>
            <a:r>
              <a:rPr lang="it-IT" sz="3600" b="1">
                <a:solidFill>
                  <a:schemeClr val="bg1"/>
                </a:solidFill>
                <a:latin typeface="Gill Sans MT" panose="020B0502020104020203" pitchFamily="34" charset="0"/>
              </a:rPr>
              <a:t>Punto 4. </a:t>
            </a:r>
            <a:r>
              <a:rPr lang="it-IT" sz="3600" b="1" dirty="0" err="1">
                <a:solidFill>
                  <a:schemeClr val="bg1"/>
                </a:solidFill>
                <a:latin typeface="Gill Sans MT" panose="020B0502020104020203" pitchFamily="34" charset="0"/>
              </a:rPr>
              <a:t>OdG</a:t>
            </a:r>
            <a:endParaRPr lang="it-IT" sz="36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(Informativa sui risultati del Riesame intermedio –</a:t>
            </a:r>
          </a:p>
          <a:p>
            <a:pPr algn="ctr"/>
            <a:r>
              <a:rPr lang="it-IT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Reg. RDC 18)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D4497-E8FA-45AA-8AAE-B508310B45A4}"/>
              </a:ext>
            </a:extLst>
          </p:cNvPr>
          <p:cNvSpPr txBox="1"/>
          <p:nvPr/>
        </p:nvSpPr>
        <p:spPr>
          <a:xfrm>
            <a:off x="2602118" y="3301083"/>
            <a:ext cx="7584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2400" dirty="0">
                <a:solidFill>
                  <a:schemeClr val="bg1"/>
                </a:solidFill>
                <a:latin typeface="Gill Sans MT" panose="020B0502020104020203" pitchFamily="34" charset="0"/>
              </a:rPr>
              <a:t>Comitato di Sorveglianza – Roma, 18 dicembre 2025</a:t>
            </a:r>
          </a:p>
        </p:txBody>
      </p:sp>
    </p:spTree>
    <p:extLst>
      <p:ext uri="{BB962C8B-B14F-4D97-AF65-F5344CB8AC3E}">
        <p14:creationId xmlns:p14="http://schemas.microsoft.com/office/powerpoint/2010/main" val="214156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314771" y="829108"/>
            <a:ext cx="11426514" cy="1200329"/>
          </a:xfrm>
          <a:prstGeom prst="rect">
            <a:avLst/>
          </a:prstGeom>
          <a:noFill/>
        </p:spPr>
        <p:txBody>
          <a:bodyPr wrap="square" lIns="0">
            <a:spAutoFit/>
          </a:bodyPr>
          <a:lstStyle>
            <a:defPPr>
              <a:defRPr lang="it-IT"/>
            </a:defPPr>
            <a:lvl1pPr marL="152400">
              <a:spcAft>
                <a:spcPts val="500"/>
              </a:spcAft>
              <a:tabLst>
                <a:tab pos="6113780" algn="r"/>
              </a:tabLst>
              <a:defRPr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defRPr>
            </a:lvl1pPr>
          </a:lstStyle>
          <a:p>
            <a:pPr algn="just"/>
            <a:r>
              <a:rPr lang="it-IT" dirty="0"/>
              <a:t>Come stabilito dall’art. 18, par.2 del Regolamento (UE) 2021/1060 (RDC), «</a:t>
            </a:r>
            <a:r>
              <a:rPr lang="it-IT" i="1" dirty="0"/>
              <a:t>entro il 31 marzo 2025 lo Stato membro presenta alla Commissione, per ciascun programma, una valutazione relativa ai</a:t>
            </a:r>
            <a:r>
              <a:rPr lang="it-IT" b="1" i="1" dirty="0"/>
              <a:t> risultati del riesame intermedio, </a:t>
            </a:r>
            <a:r>
              <a:rPr lang="it-IT" i="1" dirty="0"/>
              <a:t>compresa una proposta riguardante l’</a:t>
            </a:r>
            <a:r>
              <a:rPr lang="it-IT" b="1" i="1" dirty="0"/>
              <a:t>assegnazione definitiva dell’importo di flessibilità</a:t>
            </a:r>
            <a:r>
              <a:rPr lang="it-IT" i="1" dirty="0"/>
              <a:t> di cui all’articolo 86, paragrafo 1, secondo comma</a:t>
            </a:r>
            <a:r>
              <a:rPr lang="it-IT" dirty="0"/>
              <a:t>». L’importo di flessibilità corrisponde al 50% del contributo per gli anni 2026 e il 2027.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435522" y="66731"/>
            <a:ext cx="11617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Informativa sui risultati del Riesame Intermedio </a:t>
            </a:r>
            <a:r>
              <a:rPr lang="it-IT" sz="24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(1/2)</a:t>
            </a:r>
            <a:endParaRPr lang="it-IT" sz="24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544280" y="698647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B1E6D4C-CB8B-C959-58D0-0D6890152F46}"/>
              </a:ext>
            </a:extLst>
          </p:cNvPr>
          <p:cNvSpPr txBox="1"/>
          <p:nvPr/>
        </p:nvSpPr>
        <p:spPr>
          <a:xfrm>
            <a:off x="382743" y="3509154"/>
            <a:ext cx="114265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Alla luce di tutti gli elementi analizzati per il riesame, la scelta è motivata dal fatto che la situazione del Programma delinea un quadro per cui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 il PR mantiene inalterata la coerenza verso le policies e i gruppi target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e le priorità programmatiche già individuate all’inizio del ciclo di programmazione e risulta inalterata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la propria capacità di conseguire gli obiettivi e i target previsti.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769C8C0-02CA-6C13-0D44-2B316A95AD0D}"/>
              </a:ext>
            </a:extLst>
          </p:cNvPr>
          <p:cNvSpPr txBox="1"/>
          <p:nvPr/>
        </p:nvSpPr>
        <p:spPr>
          <a:xfrm>
            <a:off x="1467007" y="2219773"/>
            <a:ext cx="1027427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Nella relazione presentata a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marzo 2025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, in esito alle valutazioni svolte che non hanno evidenziato nuove sfide o elementi di criticità che richiedono adeguamenti del Programma, l’</a:t>
            </a:r>
            <a:r>
              <a:rPr lang="it-IT" dirty="0" err="1">
                <a:solidFill>
                  <a:srgbClr val="4472C4"/>
                </a:solidFill>
                <a:latin typeface="Gill Sans MT" panose="020B0502020104020203" pitchFamily="34" charset="0"/>
              </a:rPr>
              <a:t>AdG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 ha ritenuto di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non procedere con una formale proposta di revisione del PR FSE+ e di confermare l’importo della dotazione delle Priorità e del relativo importo di flessibilità.</a:t>
            </a:r>
            <a:endParaRPr lang="it-IT" dirty="0">
              <a:solidFill>
                <a:srgbClr val="4472C4"/>
              </a:solidFill>
              <a:latin typeface="Gill Sans MT" panose="020B0502020104020203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32CE70A-89AD-B54E-6CC0-A47F14DE9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23" y="2217423"/>
            <a:ext cx="795185" cy="795185"/>
          </a:xfrm>
          <a:prstGeom prst="rect">
            <a:avLst/>
          </a:prstGeom>
        </p:spPr>
      </p:pic>
      <p:sp>
        <p:nvSpPr>
          <p:cNvPr id="17" name="Freccia a gallone 16">
            <a:extLst>
              <a:ext uri="{FF2B5EF4-FFF2-40B4-BE49-F238E27FC236}">
                <a16:creationId xmlns:a16="http://schemas.microsoft.com/office/drawing/2014/main" id="{5FB261BB-AC6D-3C79-8B99-EA35CE721B7C}"/>
              </a:ext>
            </a:extLst>
          </p:cNvPr>
          <p:cNvSpPr/>
          <p:nvPr/>
        </p:nvSpPr>
        <p:spPr>
          <a:xfrm rot="5400000">
            <a:off x="980948" y="2858759"/>
            <a:ext cx="176934" cy="484632"/>
          </a:xfrm>
          <a:prstGeom prst="chevron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269D0112-29B1-8B31-BB60-94B92341410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1823" y="4906960"/>
            <a:ext cx="850605" cy="850605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8AD39CA-A143-4179-9B22-CDB2B7D7AFB9}"/>
              </a:ext>
            </a:extLst>
          </p:cNvPr>
          <p:cNvSpPr txBox="1"/>
          <p:nvPr/>
        </p:nvSpPr>
        <p:spPr>
          <a:xfrm>
            <a:off x="1522428" y="5022182"/>
            <a:ext cx="10286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L’assegnazione definitiva dell’importo di flessibilità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è stata adottata dalla Commissione con decisione C(2025) 4412 </a:t>
            </a:r>
            <a:r>
              <a:rPr lang="it-IT" b="1" dirty="0" err="1">
                <a:solidFill>
                  <a:srgbClr val="4472C4"/>
                </a:solidFill>
                <a:latin typeface="Gill Sans MT" panose="020B0502020104020203" pitchFamily="34" charset="0"/>
              </a:rPr>
              <a:t>final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 del 25 giugno 2025.</a:t>
            </a:r>
            <a:endParaRPr lang="it-IT" dirty="0">
              <a:solidFill>
                <a:srgbClr val="4472C4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827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5DEA5F-787D-D8E7-AC08-FC835C5EF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86AC52A-BB78-1968-8E2D-D8C81F5B6C10}"/>
              </a:ext>
            </a:extLst>
          </p:cNvPr>
          <p:cNvSpPr txBox="1"/>
          <p:nvPr/>
        </p:nvSpPr>
        <p:spPr>
          <a:xfrm>
            <a:off x="435522" y="66731"/>
            <a:ext cx="11617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Informativa sui risultati del Riesame Intermedio </a:t>
            </a:r>
            <a:r>
              <a:rPr lang="it-IT" sz="24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(2/2)</a:t>
            </a:r>
            <a:endParaRPr lang="it-IT" sz="24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C18A98A-3E63-AA1E-EB36-F319A99F5B4F}"/>
              </a:ext>
            </a:extLst>
          </p:cNvPr>
          <p:cNvCxnSpPr/>
          <p:nvPr/>
        </p:nvCxnSpPr>
        <p:spPr>
          <a:xfrm>
            <a:off x="544280" y="698647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>
            <a:extLst>
              <a:ext uri="{FF2B5EF4-FFF2-40B4-BE49-F238E27FC236}">
                <a16:creationId xmlns:a16="http://schemas.microsoft.com/office/drawing/2014/main" id="{3A9949D1-51BB-86EC-AAD0-43301734A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96" y="2563341"/>
            <a:ext cx="581223" cy="581223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9E4D579-D3EA-7E43-53E7-86E041285BFF}"/>
              </a:ext>
            </a:extLst>
          </p:cNvPr>
          <p:cNvSpPr txBox="1"/>
          <p:nvPr/>
        </p:nvSpPr>
        <p:spPr>
          <a:xfrm>
            <a:off x="1111807" y="2636326"/>
            <a:ext cx="106076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Rispetto a tali opportunità,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l’</a:t>
            </a:r>
            <a:r>
              <a:rPr lang="it-IT" b="1" dirty="0" err="1">
                <a:solidFill>
                  <a:srgbClr val="4472C4"/>
                </a:solidFill>
                <a:latin typeface="Gill Sans MT" panose="020B0502020104020203" pitchFamily="34" charset="0"/>
              </a:rPr>
              <a:t>AdG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 ha ritenuto di non aderire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e di confermare la scelta di non  procedere ad una riprogrammazione del PR nell’ambito del Riesame Intermedio.</a:t>
            </a:r>
          </a:p>
        </p:txBody>
      </p:sp>
      <p:sp>
        <p:nvSpPr>
          <p:cNvPr id="11" name="Freccia a gallone 10">
            <a:extLst>
              <a:ext uri="{FF2B5EF4-FFF2-40B4-BE49-F238E27FC236}">
                <a16:creationId xmlns:a16="http://schemas.microsoft.com/office/drawing/2014/main" id="{2C8B58C0-F0BB-F3E1-8FF0-89ABBB0E83D4}"/>
              </a:ext>
            </a:extLst>
          </p:cNvPr>
          <p:cNvSpPr/>
          <p:nvPr/>
        </p:nvSpPr>
        <p:spPr>
          <a:xfrm rot="5400000">
            <a:off x="700922" y="3029633"/>
            <a:ext cx="124369" cy="354231"/>
          </a:xfrm>
          <a:prstGeom prst="chevron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AED1EB0-302C-962C-DEAA-DAAC03F67AC7}"/>
              </a:ext>
            </a:extLst>
          </p:cNvPr>
          <p:cNvSpPr txBox="1"/>
          <p:nvPr/>
        </p:nvSpPr>
        <p:spPr>
          <a:xfrm>
            <a:off x="472496" y="3371575"/>
            <a:ext cx="113185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Tale scelta è motivata principalmente dal fatto che la Programmazione strategica regionale ha previsto per il PR FSE+ specifiche Priorità e indirizzi e relativi obiettivi e target da perseguire, rispetto alle quali le risorse del Programma risultano già interamente programmate, per garantire la continuità degli interventi previsti, in particolare, per le fasce più fragili. 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F1CE8EE6-22D3-21A2-E8D0-3894B87DB1E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0552" y="4837795"/>
            <a:ext cx="625107" cy="625107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47C6014-9C95-90BE-C12F-8C0155F86CA0}"/>
              </a:ext>
            </a:extLst>
          </p:cNvPr>
          <p:cNvSpPr txBox="1"/>
          <p:nvPr/>
        </p:nvSpPr>
        <p:spPr>
          <a:xfrm>
            <a:off x="1053719" y="4688684"/>
            <a:ext cx="107372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L’</a:t>
            </a:r>
            <a:r>
              <a:rPr lang="it-IT" b="1" dirty="0" err="1">
                <a:solidFill>
                  <a:srgbClr val="4472C4"/>
                </a:solidFill>
                <a:latin typeface="Gill Sans MT" panose="020B0502020104020203" pitchFamily="34" charset="0"/>
              </a:rPr>
              <a:t>AdG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</a:rPr>
              <a:t> si riserva comunque di effettuare, nel corso del 2026, una riprogrammazione finanziaria del PR FSE+ Lazio,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</a:rPr>
              <a:t>per rafforzare l’allocazione di risorse sulle Priorità del Programma che sostengono gli interventi più strategici e rilevanti a sostegno delle politiche per inclusione sociale, i servizi socio-sanitari e per i giovani.</a:t>
            </a:r>
          </a:p>
        </p:txBody>
      </p:sp>
      <p:sp>
        <p:nvSpPr>
          <p:cNvPr id="15" name="TextBox 8">
            <a:extLst>
              <a:ext uri="{FF2B5EF4-FFF2-40B4-BE49-F238E27FC236}">
                <a16:creationId xmlns:a16="http://schemas.microsoft.com/office/drawing/2014/main" id="{AB042D73-7D6A-477A-9EC2-31B9E7C09AD4}"/>
              </a:ext>
            </a:extLst>
          </p:cNvPr>
          <p:cNvSpPr txBox="1"/>
          <p:nvPr/>
        </p:nvSpPr>
        <p:spPr>
          <a:xfrm>
            <a:off x="364497" y="779793"/>
            <a:ext cx="11426514" cy="1754326"/>
          </a:xfrm>
          <a:prstGeom prst="rect">
            <a:avLst/>
          </a:prstGeom>
          <a:noFill/>
        </p:spPr>
        <p:txBody>
          <a:bodyPr wrap="square" lIns="0">
            <a:spAutoFit/>
          </a:bodyPr>
          <a:lstStyle>
            <a:defPPr>
              <a:defRPr lang="it-IT"/>
            </a:defPPr>
            <a:lvl1pPr marL="152400">
              <a:spcAft>
                <a:spcPts val="500"/>
              </a:spcAft>
              <a:tabLst>
                <a:tab pos="6113780" algn="r"/>
              </a:tabLst>
              <a:defRPr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defRPr>
            </a:lvl1pPr>
          </a:lstStyle>
          <a:p>
            <a:pPr algn="just"/>
            <a:r>
              <a:rPr lang="it-IT" dirty="0"/>
              <a:t>Nel mese di </a:t>
            </a:r>
            <a:r>
              <a:rPr lang="it-IT" b="1" dirty="0"/>
              <a:t>settembre 2025, </a:t>
            </a:r>
            <a:r>
              <a:rPr lang="it-IT" dirty="0"/>
              <a:t>con riferimento alle specifiche misure volte ad affrontare le sfide strategiche nell’ambito della </a:t>
            </a:r>
            <a:r>
              <a:rPr lang="it-IT" b="1" dirty="0" err="1"/>
              <a:t>Mid-Term</a:t>
            </a:r>
            <a:r>
              <a:rPr lang="it-IT" b="1" dirty="0"/>
              <a:t> Review (MTR)</a:t>
            </a:r>
            <a:r>
              <a:rPr lang="it-IT" dirty="0"/>
              <a:t>, la Commissione europea ha adottato un </a:t>
            </a:r>
            <a:r>
              <a:rPr lang="it-IT" b="1" dirty="0"/>
              <a:t>nuovo pacchetto normativo</a:t>
            </a:r>
            <a:r>
              <a:rPr lang="it-IT" dirty="0"/>
              <a:t> che mira ad allineare le priorità di investimento della politica di coesione al mutato contesto economico, sociale e geopolitico, includendo </a:t>
            </a:r>
            <a:r>
              <a:rPr lang="it-IT" b="1" dirty="0"/>
              <a:t>nuove aree strategiche </a:t>
            </a:r>
            <a:r>
              <a:rPr lang="it-IT" dirty="0"/>
              <a:t>come la difesa e la sicurezza, la competitività, la decarbonizzazione, l'accesso all'acqua potabile e alloggi a prezzi accessibili. Sono state introdotti, inoltre, meccanismi di flessibilità e incentivi per riorientare le risorse finanziarie verso queste sfide.</a:t>
            </a:r>
          </a:p>
        </p:txBody>
      </p:sp>
    </p:spTree>
    <p:extLst>
      <p:ext uri="{BB962C8B-B14F-4D97-AF65-F5344CB8AC3E}">
        <p14:creationId xmlns:p14="http://schemas.microsoft.com/office/powerpoint/2010/main" val="1222511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5DEA5F-787D-D8E7-AC08-FC835C5EF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2264119-5022-4292-A630-1B10D5BB5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085" y="-48986"/>
            <a:ext cx="12279086" cy="690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38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522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EYInterstate Regular</vt:lpstr>
      <vt:lpstr>Gill Sans MT</vt:lpstr>
      <vt:lpstr>Times New Roman</vt:lpstr>
      <vt:lpstr>Office Theme</vt:lpstr>
      <vt:lpstr>2_Custom Design</vt:lpstr>
      <vt:lpstr>Custom Design</vt:lpstr>
      <vt:lpstr>1_Custom Design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Pace</dc:creator>
  <cp:lastModifiedBy>GV14QPST5PSZ1</cp:lastModifiedBy>
  <cp:revision>127</cp:revision>
  <cp:lastPrinted>2023-12-11T15:56:47Z</cp:lastPrinted>
  <dcterms:created xsi:type="dcterms:W3CDTF">2023-06-16T14:25:36Z</dcterms:created>
  <dcterms:modified xsi:type="dcterms:W3CDTF">2025-12-12T11:52:58Z</dcterms:modified>
</cp:coreProperties>
</file>